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6"/>
  </p:notes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5" r:id="rId10"/>
    <p:sldId id="264" r:id="rId11"/>
    <p:sldId id="267" r:id="rId12"/>
    <p:sldId id="268" r:id="rId13"/>
    <p:sldId id="269" r:id="rId14"/>
    <p:sldId id="266" r:id="rId1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24" autoAdjust="0"/>
    <p:restoredTop sz="94660"/>
  </p:normalViewPr>
  <p:slideViewPr>
    <p:cSldViewPr>
      <p:cViewPr varScale="1">
        <p:scale>
          <a:sx n="68" d="100"/>
          <a:sy n="68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37E581-463A-4F0B-9C75-6F5C819AE5F3}" type="datetimeFigureOut">
              <a:rPr lang="pt-BR" smtClean="0"/>
              <a:t>10/02/2016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0CFE82-27B8-4A35-8ECA-FF9A9695E500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C625A-7774-4D92-BCDC-B51DC137F48F}" type="datetime1">
              <a:rPr lang="pt-BR" smtClean="0"/>
              <a:t>10/02/2016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E5D20-C74F-4769-8244-E1E74DDC54B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AE667-98D5-437B-A3B0-54434790B471}" type="datetime1">
              <a:rPr lang="pt-BR" smtClean="0"/>
              <a:t>10/02/2016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E5D20-C74F-4769-8244-E1E74DDC54B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A657E-965F-4B86-9C9A-C2AFC0F24268}" type="datetime1">
              <a:rPr lang="pt-BR" smtClean="0"/>
              <a:t>10/02/2016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E5D20-C74F-4769-8244-E1E74DDC54B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9E029-9CB8-464E-A320-439291A91095}" type="datetime1">
              <a:rPr lang="pt-BR" smtClean="0"/>
              <a:t>10/02/2016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E5D20-C74F-4769-8244-E1E74DDC54B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406B3-9BD8-466E-A09E-D4BE5AC87E7D}" type="datetime1">
              <a:rPr lang="pt-BR" smtClean="0"/>
              <a:t>10/02/2016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E5D20-C74F-4769-8244-E1E74DDC54B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A4B6A-6ADE-4648-BAE7-367853DD8D04}" type="datetime1">
              <a:rPr lang="pt-BR" smtClean="0"/>
              <a:t>10/02/2016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E5D20-C74F-4769-8244-E1E74DDC54B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79989-241A-4B2D-B8CD-1D0D5B097896}" type="datetime1">
              <a:rPr lang="pt-BR" smtClean="0"/>
              <a:t>10/02/2016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E5D20-C74F-4769-8244-E1E74DDC54B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DAEA2-CE9B-4AF8-AF07-2581C63CD267}" type="datetime1">
              <a:rPr lang="pt-BR" smtClean="0"/>
              <a:t>10/02/2016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E5D20-C74F-4769-8244-E1E74DDC54B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9B59C-BEB8-4F82-BB6A-3CFDA1CFA4E6}" type="datetime1">
              <a:rPr lang="pt-BR" smtClean="0"/>
              <a:t>10/02/2016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E5D20-C74F-4769-8244-E1E74DDC54B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12668-A37A-4F63-A9E3-5D243428F047}" type="datetime1">
              <a:rPr lang="pt-BR" smtClean="0"/>
              <a:t>10/02/2016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E5D20-C74F-4769-8244-E1E74DDC54B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com Único Canto Aparado e Arredondad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ângulo retângu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C96C-D9CF-4471-B680-54E7D172CC52}" type="datetime1">
              <a:rPr lang="pt-BR" smtClean="0"/>
              <a:t>10/02/2016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F5E5D20-C74F-4769-8244-E1E74DDC54B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10" name="Forma liv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a liv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8CB07E3-C957-4E60-BC4D-6DFA924EA3B7}" type="datetime1">
              <a:rPr lang="pt-BR" smtClean="0"/>
              <a:t>10/02/2016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F5E5D20-C74F-4769-8244-E1E74DDC54BA}" type="slidenum">
              <a:rPr lang="pt-BR" smtClean="0"/>
              <a:pPr/>
              <a:t>‹nº›</a:t>
            </a:fld>
            <a:endParaRPr lang="pt-BR"/>
          </a:p>
        </p:txBody>
      </p:sp>
      <p:grpSp>
        <p:nvGrpSpPr>
          <p:cNvPr id="2" name="Gru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a liv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a liv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het.colorado.edu/en/simulation/legacy/build-a-molecule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39552" y="1052736"/>
            <a:ext cx="7851648" cy="1828800"/>
          </a:xfrm>
        </p:spPr>
        <p:txBody>
          <a:bodyPr/>
          <a:lstStyle/>
          <a:p>
            <a:r>
              <a:rPr lang="pt-BR" dirty="0" smtClean="0"/>
              <a:t>O conceito de substância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11560" y="3212976"/>
            <a:ext cx="8064896" cy="1752600"/>
          </a:xfrm>
        </p:spPr>
        <p:txBody>
          <a:bodyPr/>
          <a:lstStyle/>
          <a:p>
            <a:r>
              <a:rPr lang="pt-BR" dirty="0" smtClean="0"/>
              <a:t>Átomos, moléculas, substâncias simples e compostas, e propriedades específicas da substâncias.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363272" cy="1143000"/>
          </a:xfrm>
        </p:spPr>
        <p:txBody>
          <a:bodyPr>
            <a:noAutofit/>
          </a:bodyPr>
          <a:lstStyle/>
          <a:p>
            <a:r>
              <a:rPr lang="pt-BR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Propriedades específicas das substâncias </a:t>
            </a:r>
            <a:endParaRPr lang="pt-BR" sz="3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38912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pt-BR" sz="2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Tabela de densidade de substâncias e materiais a 25°C e 1 </a:t>
            </a:r>
            <a:r>
              <a:rPr lang="pt-BR" sz="22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atm</a:t>
            </a:r>
            <a:endParaRPr lang="pt-BR" sz="2200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2204864"/>
            <a:ext cx="6408712" cy="4261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E5D20-C74F-4769-8244-E1E74DDC54BA}" type="slidenum">
              <a:rPr lang="pt-BR" smtClean="0"/>
              <a:pPr/>
              <a:t>10</a:t>
            </a:fld>
            <a:endParaRPr lang="pt-B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1124744"/>
            <a:ext cx="7772400" cy="3048368"/>
          </a:xfrm>
        </p:spPr>
        <p:txBody>
          <a:bodyPr/>
          <a:lstStyle/>
          <a:p>
            <a:pPr algn="ctr"/>
            <a:r>
              <a:rPr lang="pt-BR" dirty="0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Fenômenos Físicos e Fenômenos Químicos </a:t>
            </a:r>
            <a:endParaRPr lang="pt-BR" dirty="0">
              <a:solidFill>
                <a:schemeClr val="bg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E5D20-C74F-4769-8244-E1E74DDC54BA}" type="slidenum">
              <a:rPr lang="pt-BR" smtClean="0"/>
              <a:pPr/>
              <a:t>11</a:t>
            </a:fld>
            <a:endParaRPr lang="pt-B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143000"/>
          </a:xfrm>
        </p:spPr>
        <p:txBody>
          <a:bodyPr>
            <a:normAutofit/>
          </a:bodyPr>
          <a:lstStyle/>
          <a:p>
            <a:r>
              <a:rPr lang="pt-BR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Fenômenos Físicos</a:t>
            </a:r>
            <a:endParaRPr lang="pt-BR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t-BR" sz="2200" dirty="0" smtClean="0"/>
              <a:t>Transformações da matéria onde não há reação química. Não há alteração na composição química. </a:t>
            </a:r>
          </a:p>
          <a:p>
            <a:pPr>
              <a:buNone/>
            </a:pPr>
            <a:r>
              <a:rPr lang="pt-BR" sz="2200" dirty="0" smtClean="0"/>
              <a:t>Exemplos: </a:t>
            </a:r>
          </a:p>
          <a:p>
            <a:pPr>
              <a:buFont typeface="Wingdings" pitchFamily="2" charset="2"/>
              <a:buChar char="Ø"/>
            </a:pPr>
            <a:r>
              <a:rPr lang="pt-BR" sz="2200" dirty="0" smtClean="0"/>
              <a:t>Mudança de estado físico</a:t>
            </a:r>
          </a:p>
          <a:p>
            <a:pPr>
              <a:buFont typeface="Wingdings" pitchFamily="2" charset="2"/>
              <a:buChar char="Ø"/>
            </a:pPr>
            <a:r>
              <a:rPr lang="pt-BR" sz="2200" dirty="0" smtClean="0"/>
              <a:t>Misturas de substâncias </a:t>
            </a:r>
          </a:p>
          <a:p>
            <a:pPr>
              <a:buFont typeface="Wingdings" pitchFamily="2" charset="2"/>
              <a:buChar char="Ø"/>
            </a:pPr>
            <a:r>
              <a:rPr lang="pt-BR" sz="2200" dirty="0" smtClean="0"/>
              <a:t>Mudança de forma (ou volume)</a:t>
            </a:r>
          </a:p>
          <a:p>
            <a:pPr>
              <a:buFont typeface="Wingdings" pitchFamily="2" charset="2"/>
              <a:buChar char="Ø"/>
            </a:pPr>
            <a:r>
              <a:rPr lang="pt-BR" sz="2200" dirty="0" smtClean="0"/>
              <a:t>Atração magnética</a:t>
            </a:r>
          </a:p>
          <a:p>
            <a:pPr>
              <a:buNone/>
            </a:pPr>
            <a:endParaRPr lang="pt-BR" sz="2200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/>
          </a:p>
        </p:txBody>
      </p:sp>
      <p:pic>
        <p:nvPicPr>
          <p:cNvPr id="23554" name="Picture 2" descr="http://wp.clicrbs.com.br/betobarreiros/files/2013/02/gelo-derretido-fev-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3573016"/>
            <a:ext cx="2857500" cy="2857500"/>
          </a:xfrm>
          <a:prstGeom prst="rect">
            <a:avLst/>
          </a:prstGeom>
          <a:noFill/>
        </p:spPr>
      </p:pic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E5D20-C74F-4769-8244-E1E74DDC54BA}" type="slidenum">
              <a:rPr lang="pt-BR" smtClean="0"/>
              <a:pPr/>
              <a:t>12</a:t>
            </a:fld>
            <a:endParaRPr lang="pt-B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>
            <a:normAutofit/>
          </a:bodyPr>
          <a:lstStyle/>
          <a:p>
            <a:r>
              <a:rPr lang="pt-BR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Fenômenos Químicos</a:t>
            </a:r>
            <a:endParaRPr lang="pt-BR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1628800"/>
            <a:ext cx="8533456" cy="4389120"/>
          </a:xfrm>
        </p:spPr>
        <p:txBody>
          <a:bodyPr/>
          <a:lstStyle/>
          <a:p>
            <a:pPr>
              <a:buNone/>
            </a:pPr>
            <a:r>
              <a:rPr lang="pt-BR" sz="2200" dirty="0" smtClean="0"/>
              <a:t>    Transformações da matéria ocorrendo reação  química.  Há a formação de novas substâncias. </a:t>
            </a:r>
          </a:p>
          <a:p>
            <a:pPr>
              <a:buNone/>
            </a:pPr>
            <a:r>
              <a:rPr lang="pt-BR" sz="2200" dirty="0" smtClean="0"/>
              <a:t>Exemplos:  </a:t>
            </a:r>
          </a:p>
          <a:p>
            <a:pPr>
              <a:buFont typeface="Wingdings" pitchFamily="2" charset="2"/>
              <a:buChar char="Ø"/>
            </a:pPr>
            <a:r>
              <a:rPr lang="pt-BR" sz="2200" dirty="0" smtClean="0"/>
              <a:t>Decomposição de alimentos (oxidação dos alimentos) </a:t>
            </a:r>
          </a:p>
          <a:p>
            <a:pPr>
              <a:buFont typeface="Wingdings" pitchFamily="2" charset="2"/>
              <a:buChar char="Ø"/>
            </a:pPr>
            <a:r>
              <a:rPr lang="pt-BR" sz="2200" dirty="0" smtClean="0"/>
              <a:t>Combustão ( queima) </a:t>
            </a:r>
          </a:p>
          <a:p>
            <a:pPr>
              <a:buFont typeface="Wingdings" pitchFamily="2" charset="2"/>
              <a:buChar char="Ø"/>
            </a:pPr>
            <a:r>
              <a:rPr lang="pt-BR" sz="2200" dirty="0" smtClean="0"/>
              <a:t>Fermentação</a:t>
            </a:r>
          </a:p>
          <a:p>
            <a:pPr>
              <a:buFont typeface="Wingdings" pitchFamily="2" charset="2"/>
              <a:buChar char="Ø"/>
            </a:pPr>
            <a:r>
              <a:rPr lang="pt-BR" sz="2200" dirty="0" smtClean="0"/>
              <a:t> </a:t>
            </a:r>
            <a:r>
              <a:rPr lang="pt-BR" sz="2200" dirty="0" smtClean="0"/>
              <a:t>Oxidação de Metais (formação de ferrugem) </a:t>
            </a:r>
          </a:p>
          <a:p>
            <a:pPr>
              <a:buFont typeface="Wingdings" pitchFamily="2" charset="2"/>
              <a:buChar char="Ø"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/>
          </a:p>
        </p:txBody>
      </p:sp>
      <p:pic>
        <p:nvPicPr>
          <p:cNvPr id="26626" name="Picture 2" descr="http://thumbs.dreamstime.com/t/rotten-lemon-black-background-3079505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4437112"/>
            <a:ext cx="2520280" cy="1680188"/>
          </a:xfrm>
          <a:prstGeom prst="rect">
            <a:avLst/>
          </a:prstGeom>
          <a:noFill/>
        </p:spPr>
      </p:pic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E5D20-C74F-4769-8244-E1E74DDC54BA}" type="slidenum">
              <a:rPr lang="pt-BR" smtClean="0"/>
              <a:pPr/>
              <a:t>13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788808"/>
          </a:xfrm>
        </p:spPr>
        <p:txBody>
          <a:bodyPr>
            <a:normAutofit/>
          </a:bodyPr>
          <a:lstStyle/>
          <a:p>
            <a:r>
              <a:rPr lang="pt-BR" dirty="0" smtClean="0"/>
              <a:t>Exercícios </a:t>
            </a:r>
            <a:br>
              <a:rPr lang="pt-BR" dirty="0" smtClean="0"/>
            </a:br>
            <a:r>
              <a:rPr lang="pt-BR" dirty="0" smtClean="0"/>
              <a:t> Capitulo 1 – 1 ao 37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t-BR" sz="35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ctr">
              <a:buNone/>
            </a:pPr>
            <a:endParaRPr lang="pt-BR" sz="35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pt-BR" sz="35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Bons estudos</a:t>
            </a:r>
            <a:endParaRPr lang="pt-BR" sz="35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E5D20-C74F-4769-8244-E1E74DDC54BA}" type="slidenum">
              <a:rPr lang="pt-BR" smtClean="0"/>
              <a:pPr/>
              <a:t>14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650336"/>
          </a:xfrm>
        </p:spPr>
        <p:txBody>
          <a:bodyPr>
            <a:normAutofit/>
          </a:bodyPr>
          <a:lstStyle/>
          <a:p>
            <a:pPr algn="just"/>
            <a:r>
              <a:rPr lang="pt-BR" sz="35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primeiro modelo atômico</a:t>
            </a:r>
            <a:endParaRPr lang="pt-BR" sz="35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95800"/>
          </a:xfrm>
        </p:spPr>
        <p:txBody>
          <a:bodyPr>
            <a:normAutofit/>
          </a:bodyPr>
          <a:lstStyle/>
          <a:p>
            <a:r>
              <a:rPr lang="pt-BR" sz="2000" dirty="0" smtClean="0"/>
              <a:t>Modelo de Dalton </a:t>
            </a:r>
            <a:r>
              <a:rPr lang="pt-BR" sz="2000" dirty="0" smtClean="0">
                <a:latin typeface="+mj-lt"/>
                <a:cs typeface="Arial" pitchFamily="34" charset="0"/>
              </a:rPr>
              <a:t>(1808) </a:t>
            </a:r>
            <a:r>
              <a:rPr lang="pt-BR" sz="2000" dirty="0" smtClean="0"/>
              <a:t>– Modelo que idealiza o átomo como uma esfera maciça e indivisível.</a:t>
            </a:r>
          </a:p>
          <a:p>
            <a:r>
              <a:rPr lang="pt-BR" sz="2000" dirty="0" smtClean="0"/>
              <a:t>Átomos </a:t>
            </a:r>
            <a:r>
              <a:rPr lang="pt-BR" sz="2000" dirty="0"/>
              <a:t>de </a:t>
            </a:r>
            <a:r>
              <a:rPr lang="pt-BR" sz="2000" dirty="0" smtClean="0"/>
              <a:t>um mesmo elemento químico são idênticos </a:t>
            </a:r>
            <a:r>
              <a:rPr lang="pt-BR" sz="2000" dirty="0"/>
              <a:t>na forma, no tamanho, na massa e nas demais </a:t>
            </a:r>
            <a:r>
              <a:rPr lang="pt-BR" sz="2000" dirty="0" smtClean="0"/>
              <a:t>propriedades. </a:t>
            </a:r>
          </a:p>
          <a:p>
            <a:r>
              <a:rPr lang="pt-BR" sz="2000" dirty="0" smtClean="0"/>
              <a:t>Átomos de elementos diferentes combinam –se para formar um novo átomo composto  (hoje chamado de molécula).</a:t>
            </a:r>
            <a:endParaRPr lang="pt-BR" sz="2000" dirty="0"/>
          </a:p>
        </p:txBody>
      </p:sp>
      <p:pic>
        <p:nvPicPr>
          <p:cNvPr id="3074" name="Picture 2" descr="http://1.bp.blogspot.com/-hmgyq3iJGGs/TupuMBdvZxI/AAAAAAAABrk/a4p3nSs6eMw/s1600/modelo+at%25C3%25B3mico+de+Dalto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3789040"/>
            <a:ext cx="4464496" cy="1950509"/>
          </a:xfrm>
          <a:prstGeom prst="rect">
            <a:avLst/>
          </a:prstGeom>
          <a:noFill/>
        </p:spPr>
      </p:pic>
      <p:sp>
        <p:nvSpPr>
          <p:cNvPr id="5" name="CaixaDeTexto 4"/>
          <p:cNvSpPr txBox="1"/>
          <p:nvPr/>
        </p:nvSpPr>
        <p:spPr>
          <a:xfrm>
            <a:off x="1331640" y="5877272"/>
            <a:ext cx="63367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Exemplos de representações de átomos de Dalton para  diferentes elementos químicos.</a:t>
            </a: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E5D20-C74F-4769-8244-E1E74DDC54BA}" type="slidenum">
              <a:rPr lang="pt-BR" smtClean="0"/>
              <a:pPr/>
              <a:t>2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1143000"/>
          </a:xfrm>
        </p:spPr>
        <p:txBody>
          <a:bodyPr>
            <a:normAutofit/>
          </a:bodyPr>
          <a:lstStyle/>
          <a:p>
            <a:pPr algn="just"/>
            <a:r>
              <a:rPr lang="pt-BR" sz="35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Substâncias Puras</a:t>
            </a:r>
            <a:endParaRPr lang="pt-BR" sz="35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pt-BR" sz="2200" dirty="0" smtClean="0"/>
              <a:t>     Conjunto de</a:t>
            </a:r>
            <a:r>
              <a:rPr lang="pt-BR" sz="2200" b="1" dirty="0" smtClean="0"/>
              <a:t> </a:t>
            </a:r>
            <a:r>
              <a:rPr lang="pt-BR" sz="2200" b="1" dirty="0" smtClean="0">
                <a:solidFill>
                  <a:srgbClr val="FF0000"/>
                </a:solidFill>
              </a:rPr>
              <a:t>partículas</a:t>
            </a:r>
            <a:r>
              <a:rPr lang="pt-BR" sz="2200" b="1" dirty="0" smtClean="0"/>
              <a:t> </a:t>
            </a:r>
            <a:r>
              <a:rPr lang="pt-BR" sz="2200" dirty="0" smtClean="0"/>
              <a:t>(átomos, moléculas, compostos iônicos ou metais) com </a:t>
            </a:r>
            <a:r>
              <a:rPr lang="pt-BR" sz="2200" b="1" dirty="0" smtClean="0">
                <a:solidFill>
                  <a:srgbClr val="FF0000"/>
                </a:solidFill>
              </a:rPr>
              <a:t>composição fixa </a:t>
            </a:r>
            <a:r>
              <a:rPr lang="pt-BR" sz="2200" dirty="0" smtClean="0"/>
              <a:t>e  propriedades bem definidas e constantes, tais como;</a:t>
            </a:r>
          </a:p>
          <a:p>
            <a:pPr algn="just">
              <a:buNone/>
            </a:pPr>
            <a:endParaRPr lang="pt-BR" sz="2200" dirty="0" smtClean="0"/>
          </a:p>
          <a:p>
            <a:pPr algn="just">
              <a:buFont typeface="Wingdings" pitchFamily="2" charset="2"/>
              <a:buChar char="ü"/>
            </a:pPr>
            <a:r>
              <a:rPr lang="pt-BR" sz="2200" dirty="0" smtClean="0"/>
              <a:t>Temperatura de Fusão</a:t>
            </a:r>
          </a:p>
          <a:p>
            <a:pPr algn="just">
              <a:buFont typeface="Wingdings" pitchFamily="2" charset="2"/>
              <a:buChar char="ü"/>
            </a:pPr>
            <a:r>
              <a:rPr lang="pt-BR" sz="2200" dirty="0" smtClean="0"/>
              <a:t>Temperatura de Ebulição</a:t>
            </a:r>
          </a:p>
          <a:p>
            <a:pPr algn="just">
              <a:buFont typeface="Wingdings" pitchFamily="2" charset="2"/>
              <a:buChar char="ü"/>
            </a:pPr>
            <a:r>
              <a:rPr lang="pt-BR" sz="2200" dirty="0" smtClean="0"/>
              <a:t>Densidade (d) </a:t>
            </a:r>
          </a:p>
          <a:p>
            <a:pPr algn="just">
              <a:buFont typeface="Wingdings" pitchFamily="2" charset="2"/>
              <a:buChar char="ü"/>
            </a:pPr>
            <a:endParaRPr lang="pt-BR" sz="2200" dirty="0" smtClean="0"/>
          </a:p>
          <a:p>
            <a:pPr algn="just">
              <a:buNone/>
            </a:pPr>
            <a:r>
              <a:rPr lang="pt-BR" sz="2200" dirty="0" smtClean="0"/>
              <a:t>     São representadas por suas </a:t>
            </a:r>
            <a:r>
              <a:rPr lang="pt-B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fórmulas químicas.</a:t>
            </a:r>
            <a:endParaRPr lang="pt-BR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None/>
            </a:pPr>
            <a:r>
              <a:rPr lang="pt-BR" sz="2200" dirty="0" smtClean="0"/>
              <a:t>     Exemplos:  água </a:t>
            </a:r>
            <a:r>
              <a:rPr lang="pt-BR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(H</a:t>
            </a:r>
            <a:r>
              <a:rPr lang="pt-BR" sz="2200" b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pt-BR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O) </a:t>
            </a:r>
            <a:r>
              <a:rPr lang="pt-BR" sz="2200" dirty="0" smtClean="0"/>
              <a:t>;  gás oxigênio </a:t>
            </a:r>
            <a:r>
              <a:rPr lang="pt-BR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(O</a:t>
            </a:r>
            <a:r>
              <a:rPr lang="pt-BR" sz="2200" b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pt-BR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pt-BR" sz="2200" dirty="0" smtClean="0"/>
              <a:t>;  gás carbônico </a:t>
            </a:r>
            <a:r>
              <a:rPr lang="pt-BR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(CO2)</a:t>
            </a:r>
          </a:p>
          <a:p>
            <a:endParaRPr lang="pt-BR" dirty="0"/>
          </a:p>
        </p:txBody>
      </p:sp>
      <p:pic>
        <p:nvPicPr>
          <p:cNvPr id="5122" name="Picture 2" descr="http://mundoeducacao.bol.uol.com.br/upload/conteudo_legenda/17b524e1fca8a19d62b0c4ec01e81ab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3212976"/>
            <a:ext cx="2335920" cy="1656184"/>
          </a:xfrm>
          <a:prstGeom prst="rect">
            <a:avLst/>
          </a:prstGeom>
          <a:noFill/>
        </p:spPr>
      </p:pic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E5D20-C74F-4769-8244-E1E74DDC54BA}" type="slidenum">
              <a:rPr lang="pt-BR" smtClean="0"/>
              <a:pPr/>
              <a:t>3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938368"/>
          </a:xfrm>
        </p:spPr>
        <p:txBody>
          <a:bodyPr>
            <a:normAutofit/>
          </a:bodyPr>
          <a:lstStyle/>
          <a:p>
            <a:pPr algn="l"/>
            <a:r>
              <a:rPr lang="pt-BR" sz="35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Substância Pura Simples</a:t>
            </a:r>
            <a:endParaRPr lang="pt-BR" sz="35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1556792"/>
            <a:ext cx="8136904" cy="5069160"/>
          </a:xfrm>
        </p:spPr>
        <p:txBody>
          <a:bodyPr>
            <a:normAutofit/>
          </a:bodyPr>
          <a:lstStyle/>
          <a:p>
            <a:r>
              <a:rPr lang="pt-BR" sz="2000" dirty="0" smtClean="0"/>
              <a:t>São substâncias que possuem em sua constituição apenas um elemento químico.</a:t>
            </a:r>
          </a:p>
          <a:p>
            <a:r>
              <a:rPr lang="pt-BR" sz="2000" dirty="0" smtClean="0"/>
              <a:t>Quando duas substâncias são formadas pelo mesmo elemento químico, variando em quantidade de átomos e na organização do arranjo dos átomos na molécula,  essas substâncias são chamadas de </a:t>
            </a:r>
            <a:r>
              <a:rPr lang="pt-BR" sz="2000" b="1" dirty="0" smtClean="0"/>
              <a:t>alótropos.</a:t>
            </a:r>
          </a:p>
          <a:p>
            <a:endParaRPr lang="pt-BR" sz="2000" dirty="0"/>
          </a:p>
        </p:txBody>
      </p:sp>
      <p:pic>
        <p:nvPicPr>
          <p:cNvPr id="4" name="Picture 2" descr="http://www.mundoeducacao.com/upload/conteudo/images/exemplo%20de%20substancias%20simpl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3284984"/>
            <a:ext cx="4392488" cy="3175573"/>
          </a:xfrm>
          <a:prstGeom prst="rect">
            <a:avLst/>
          </a:prstGeom>
          <a:noFill/>
        </p:spPr>
      </p:pic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E5D20-C74F-4769-8244-E1E74DDC54BA}" type="slidenum">
              <a:rPr lang="pt-BR" smtClean="0"/>
              <a:pPr/>
              <a:t>4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91264" cy="1143000"/>
          </a:xfrm>
        </p:spPr>
        <p:txBody>
          <a:bodyPr>
            <a:normAutofit/>
          </a:bodyPr>
          <a:lstStyle/>
          <a:p>
            <a:pPr algn="just"/>
            <a:r>
              <a:rPr lang="pt-BR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Alotropia – Exemplo de alótropos de Carbono (C) </a:t>
            </a:r>
            <a:endParaRPr lang="pt-BR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1700808"/>
            <a:ext cx="5976664" cy="4861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E5D20-C74F-4769-8244-E1E74DDC54BA}" type="slidenum">
              <a:rPr lang="pt-BR" smtClean="0"/>
              <a:pPr/>
              <a:t>5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229600" cy="794352"/>
          </a:xfrm>
        </p:spPr>
        <p:txBody>
          <a:bodyPr>
            <a:normAutofit/>
          </a:bodyPr>
          <a:lstStyle/>
          <a:p>
            <a:pPr algn="just"/>
            <a:r>
              <a:rPr lang="pt-BR" sz="35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Substância Pura Composta</a:t>
            </a:r>
            <a:endParaRPr lang="pt-BR" sz="35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200" dirty="0" smtClean="0"/>
              <a:t>São substâncias que possuem em sua constituição dois ou mais  elementos químicos diferentes. </a:t>
            </a:r>
          </a:p>
          <a:p>
            <a:endParaRPr lang="pt-BR" dirty="0"/>
          </a:p>
        </p:txBody>
      </p:sp>
      <p:pic>
        <p:nvPicPr>
          <p:cNvPr id="4" name="Picture 2" descr="http://www.mundoeducacao.com/upload/conteudo/images/exemplo%20de%20substancias%20composta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3212976"/>
            <a:ext cx="3073746" cy="3097033"/>
          </a:xfrm>
          <a:prstGeom prst="rect">
            <a:avLst/>
          </a:prstGeom>
          <a:noFill/>
        </p:spPr>
      </p:pic>
      <p:pic>
        <p:nvPicPr>
          <p:cNvPr id="5" name="Picture 4" descr="http://s2.static.brasilescola.com/img/2012/08/sal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3429000"/>
            <a:ext cx="3835357" cy="3078164"/>
          </a:xfrm>
          <a:prstGeom prst="rect">
            <a:avLst/>
          </a:prstGeom>
          <a:noFill/>
        </p:spPr>
      </p:pic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E5D20-C74F-4769-8244-E1E74DDC54BA}" type="slidenum">
              <a:rPr lang="pt-BR" smtClean="0"/>
              <a:pPr/>
              <a:t>6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19256" cy="1143000"/>
          </a:xfrm>
        </p:spPr>
        <p:txBody>
          <a:bodyPr>
            <a:normAutofit/>
          </a:bodyPr>
          <a:lstStyle/>
          <a:p>
            <a:r>
              <a:rPr lang="pt-BR" sz="4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Montando nossas próprias moléculas</a:t>
            </a:r>
            <a:endParaRPr lang="pt-BR" sz="4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t-BR" b="1" dirty="0" smtClean="0"/>
          </a:p>
          <a:p>
            <a:pPr>
              <a:buNone/>
            </a:pPr>
            <a:endParaRPr lang="pt-BR" b="1" dirty="0" smtClean="0"/>
          </a:p>
          <a:p>
            <a:pPr>
              <a:buNone/>
            </a:pPr>
            <a:r>
              <a:rPr lang="pt-BR" b="1" dirty="0" smtClean="0"/>
              <a:t>Build </a:t>
            </a:r>
            <a:r>
              <a:rPr lang="pt-BR" b="1" dirty="0" smtClean="0"/>
              <a:t>a </a:t>
            </a:r>
            <a:r>
              <a:rPr lang="pt-BR" b="1" dirty="0" err="1" smtClean="0"/>
              <a:t>Molecule</a:t>
            </a:r>
            <a:r>
              <a:rPr lang="pt-BR" b="1" dirty="0" smtClean="0"/>
              <a:t> – </a:t>
            </a:r>
            <a:r>
              <a:rPr lang="pt-BR" b="1" dirty="0" err="1" smtClean="0"/>
              <a:t>phet</a:t>
            </a:r>
            <a:r>
              <a:rPr lang="pt-BR" b="1" dirty="0" smtClean="0"/>
              <a:t> </a:t>
            </a:r>
            <a:r>
              <a:rPr lang="pt-BR" b="1" dirty="0" err="1" smtClean="0"/>
              <a:t>simulations</a:t>
            </a:r>
            <a:endParaRPr lang="pt-BR" dirty="0" smtClean="0">
              <a:hlinkClick r:id="rId2"/>
            </a:endParaRPr>
          </a:p>
          <a:p>
            <a:pPr>
              <a:buNone/>
            </a:pPr>
            <a:r>
              <a:rPr lang="pt-BR" dirty="0" smtClean="0">
                <a:hlinkClick r:id="rId2"/>
              </a:rPr>
              <a:t>https://phet.colorado.edu/en/simulation/legacy/build-a-molecule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E5D20-C74F-4769-8244-E1E74DDC54BA}" type="slidenum">
              <a:rPr lang="pt-BR" smtClean="0"/>
              <a:pPr/>
              <a:t>7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435280" cy="1143000"/>
          </a:xfrm>
        </p:spPr>
        <p:txBody>
          <a:bodyPr>
            <a:noAutofit/>
          </a:bodyPr>
          <a:lstStyle/>
          <a:p>
            <a:r>
              <a:rPr lang="pt-BR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Propriedades específicas das substâncias </a:t>
            </a:r>
            <a:endParaRPr lang="pt-BR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968552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sz="20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Temperatura de Fusão (TF) </a:t>
            </a:r>
            <a:r>
              <a:rPr lang="pt-BR" sz="2000" dirty="0" smtClean="0"/>
              <a:t>– </a:t>
            </a:r>
            <a:r>
              <a:rPr lang="pt-BR" sz="2000" dirty="0" smtClean="0"/>
              <a:t>Temperatura específica da mudança de estado físico – </a:t>
            </a:r>
            <a:r>
              <a:rPr lang="pt-BR" sz="2000" dirty="0" smtClean="0"/>
              <a:t>sólido para o líquido </a:t>
            </a:r>
            <a:r>
              <a:rPr lang="pt-BR" sz="2000" dirty="0" smtClean="0"/>
              <a:t>– para uma </a:t>
            </a:r>
            <a:r>
              <a:rPr lang="pt-BR" sz="2000" dirty="0" smtClean="0"/>
              <a:t>substância</a:t>
            </a:r>
          </a:p>
          <a:p>
            <a:pPr algn="just">
              <a:buNone/>
            </a:pPr>
            <a:endParaRPr lang="pt-BR" sz="2000" dirty="0" smtClean="0"/>
          </a:p>
          <a:p>
            <a:pPr algn="just"/>
            <a:r>
              <a:rPr lang="pt-BR" sz="20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Temperatura de Ebulição (TE) </a:t>
            </a:r>
            <a:r>
              <a:rPr lang="pt-BR" sz="2000" dirty="0" smtClean="0"/>
              <a:t>– Temperatura específica da mudança de estado físico – líquido para o gasoso – para uma substância</a:t>
            </a:r>
          </a:p>
          <a:p>
            <a:pPr algn="just"/>
            <a:endParaRPr lang="pt-BR" sz="2000" dirty="0" smtClean="0"/>
          </a:p>
          <a:p>
            <a:pPr algn="just"/>
            <a:endParaRPr lang="pt-BR" sz="2000" dirty="0" smtClean="0"/>
          </a:p>
          <a:p>
            <a:pPr algn="just"/>
            <a:endParaRPr lang="pt-BR" sz="2000" dirty="0" smtClean="0"/>
          </a:p>
          <a:p>
            <a:pPr algn="just"/>
            <a:endParaRPr lang="pt-BR" sz="2000" dirty="0" smtClean="0"/>
          </a:p>
          <a:p>
            <a:pPr algn="just"/>
            <a:endParaRPr lang="pt-BR" sz="2000" dirty="0" smtClean="0"/>
          </a:p>
          <a:p>
            <a:pPr algn="just"/>
            <a:endParaRPr lang="pt-BR" sz="2000" dirty="0" smtClean="0"/>
          </a:p>
          <a:p>
            <a:pPr algn="just"/>
            <a:endParaRPr lang="pt-BR" sz="2000" dirty="0" smtClean="0"/>
          </a:p>
          <a:p>
            <a:pPr algn="just"/>
            <a:endParaRPr lang="pt-BR" sz="2000" dirty="0" smtClean="0"/>
          </a:p>
          <a:p>
            <a:pPr algn="just">
              <a:buNone/>
            </a:pPr>
            <a:r>
              <a:rPr lang="pt-BR" sz="2000" dirty="0" smtClean="0"/>
              <a:t>   Também conhecidas como </a:t>
            </a:r>
            <a:r>
              <a:rPr lang="pt-BR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ponto de fusão (PF) e ponto de ebulição (PE) </a:t>
            </a:r>
          </a:p>
        </p:txBody>
      </p:sp>
      <p:pic>
        <p:nvPicPr>
          <p:cNvPr id="3074" name="Picture 2" descr="http://brasilescola.uol.com.br/upload/conteudo/images/tabelas%20de%20propriedades%20fisic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3284984"/>
            <a:ext cx="4969910" cy="2232248"/>
          </a:xfrm>
          <a:prstGeom prst="rect">
            <a:avLst/>
          </a:prstGeom>
          <a:noFill/>
        </p:spPr>
      </p:pic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E5D20-C74F-4769-8244-E1E74DDC54BA}" type="slidenum">
              <a:rPr lang="pt-BR" smtClean="0"/>
              <a:pPr/>
              <a:t>8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435280" cy="1143000"/>
          </a:xfrm>
        </p:spPr>
        <p:txBody>
          <a:bodyPr>
            <a:noAutofit/>
          </a:bodyPr>
          <a:lstStyle/>
          <a:p>
            <a:r>
              <a:rPr lang="pt-BR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Propriedades específicas das substâncias </a:t>
            </a:r>
            <a:endParaRPr lang="pt-BR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1785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sz="2200" i="1" dirty="0" smtClean="0"/>
              <a:t>Densidade  ou  massa específica (d) </a:t>
            </a:r>
          </a:p>
          <a:p>
            <a:pPr algn="just"/>
            <a:endParaRPr lang="pt-BR" sz="2200" i="1" dirty="0" smtClean="0"/>
          </a:p>
          <a:p>
            <a:pPr algn="just">
              <a:buNone/>
            </a:pPr>
            <a:r>
              <a:rPr lang="pt-BR" sz="2200" dirty="0" smtClean="0"/>
              <a:t>Tem-se:  </a:t>
            </a:r>
          </a:p>
          <a:p>
            <a:pPr algn="just">
              <a:buNone/>
            </a:pPr>
            <a:r>
              <a:rPr lang="pt-BR" sz="2200" dirty="0" smtClean="0"/>
              <a:t> </a:t>
            </a:r>
            <a:r>
              <a:rPr lang="pt-BR" sz="2200" dirty="0" smtClean="0"/>
              <a:t>    m = massa da substância</a:t>
            </a:r>
          </a:p>
          <a:p>
            <a:pPr algn="just">
              <a:buNone/>
            </a:pPr>
            <a:r>
              <a:rPr lang="pt-BR" sz="2200" dirty="0" smtClean="0"/>
              <a:t> </a:t>
            </a:r>
            <a:r>
              <a:rPr lang="pt-BR" sz="2200" dirty="0" smtClean="0"/>
              <a:t>    V =  volume da substância</a:t>
            </a:r>
          </a:p>
          <a:p>
            <a:pPr algn="just">
              <a:buNone/>
            </a:pPr>
            <a:r>
              <a:rPr lang="pt-BR" sz="2200" dirty="0" smtClean="0"/>
              <a:t>   </a:t>
            </a:r>
          </a:p>
          <a:p>
            <a:pPr algn="just">
              <a:buNone/>
            </a:pPr>
            <a:endParaRPr lang="pt-BR" sz="2200" dirty="0" smtClean="0"/>
          </a:p>
          <a:p>
            <a:pPr algn="just">
              <a:buNone/>
            </a:pPr>
            <a:r>
              <a:rPr lang="pt-BR" sz="2200" dirty="0" smtClean="0"/>
              <a:t> As  unidades mais comuns para  Densidade  são: </a:t>
            </a:r>
          </a:p>
          <a:p>
            <a:pPr algn="just">
              <a:buNone/>
            </a:pPr>
            <a:r>
              <a:rPr lang="pt-BR" sz="2200" dirty="0" smtClean="0"/>
              <a:t>d = g/ ml  (usual) ; d = Kg/m</a:t>
            </a:r>
            <a:r>
              <a:rPr lang="pt-BR" sz="2200" baseline="30000" dirty="0" smtClean="0"/>
              <a:t>3  </a:t>
            </a:r>
            <a:r>
              <a:rPr lang="pt-BR" sz="2200" dirty="0" smtClean="0"/>
              <a:t>(SI) </a:t>
            </a:r>
          </a:p>
          <a:p>
            <a:pPr algn="just">
              <a:buNone/>
            </a:pPr>
            <a:endParaRPr lang="pt-BR" sz="2200" baseline="30000" dirty="0" smtClean="0"/>
          </a:p>
          <a:p>
            <a:pPr algn="just">
              <a:buNone/>
            </a:pPr>
            <a:endParaRPr lang="pt-BR" sz="2200" baseline="30000" dirty="0" smtClean="0"/>
          </a:p>
          <a:p>
            <a:pPr algn="just">
              <a:buNone/>
            </a:pPr>
            <a:r>
              <a:rPr lang="pt-BR" sz="1600" dirty="0" smtClean="0"/>
              <a:t>Obs. SI é sigla para sistema internacional de unidades</a:t>
            </a:r>
          </a:p>
        </p:txBody>
      </p:sp>
      <p:pic>
        <p:nvPicPr>
          <p:cNvPr id="1026" name="Picture 2" descr="http://biologianet.uol.com.br/upload/conteudo/images/2014/09/formula-da-densidad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2420888"/>
            <a:ext cx="3409950" cy="2190750"/>
          </a:xfrm>
          <a:prstGeom prst="rect">
            <a:avLst/>
          </a:prstGeom>
          <a:noFill/>
        </p:spPr>
      </p:pic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E5D20-C74F-4769-8244-E1E74DDC54BA}" type="slidenum">
              <a:rPr lang="pt-BR" smtClean="0"/>
              <a:pPr/>
              <a:t>9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xo">
  <a:themeElements>
    <a:clrScheme name="Flux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x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x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166</TotalTime>
  <Words>489</Words>
  <Application>Microsoft Office PowerPoint</Application>
  <PresentationFormat>Apresentação na tela (4:3)</PresentationFormat>
  <Paragraphs>91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5" baseType="lpstr">
      <vt:lpstr>Fluxo</vt:lpstr>
      <vt:lpstr>O conceito de substância</vt:lpstr>
      <vt:lpstr>O primeiro modelo atômico</vt:lpstr>
      <vt:lpstr>Substâncias Puras</vt:lpstr>
      <vt:lpstr>Substância Pura Simples</vt:lpstr>
      <vt:lpstr>Alotropia – Exemplo de alótropos de Carbono (C) </vt:lpstr>
      <vt:lpstr>Substância Pura Composta</vt:lpstr>
      <vt:lpstr>Montando nossas próprias moléculas</vt:lpstr>
      <vt:lpstr>Propriedades específicas das substâncias </vt:lpstr>
      <vt:lpstr>Propriedades específicas das substâncias </vt:lpstr>
      <vt:lpstr>Propriedades específicas das substâncias </vt:lpstr>
      <vt:lpstr>Fenômenos Físicos e Fenômenos Químicos </vt:lpstr>
      <vt:lpstr>Fenômenos Físicos</vt:lpstr>
      <vt:lpstr>Fenômenos Químicos</vt:lpstr>
      <vt:lpstr>Exercícios   Capitulo 1 – 1 ao 37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 conceito de substância</dc:title>
  <dc:creator>Aline P. do N</dc:creator>
  <cp:lastModifiedBy>Aline P. do N</cp:lastModifiedBy>
  <cp:revision>24</cp:revision>
  <dcterms:created xsi:type="dcterms:W3CDTF">2016-02-03T20:30:34Z</dcterms:created>
  <dcterms:modified xsi:type="dcterms:W3CDTF">2016-02-10T20:07:07Z</dcterms:modified>
</cp:coreProperties>
</file>